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Condensed"/>
      <p:regular r:id="rId18"/>
      <p:bold r:id="rId19"/>
      <p:italic r:id="rId20"/>
      <p:boldItalic r:id="rId21"/>
    </p:embeddedFont>
    <p:embeddedFont>
      <p:font typeface="Roboto Condensed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italic.fntdata"/><Relationship Id="rId22" Type="http://schemas.openxmlformats.org/officeDocument/2006/relationships/font" Target="fonts/RobotoCondensedLight-regular.fntdata"/><Relationship Id="rId21" Type="http://schemas.openxmlformats.org/officeDocument/2006/relationships/font" Target="fonts/RobotoCondensed-boldItalic.fntdata"/><Relationship Id="rId24" Type="http://schemas.openxmlformats.org/officeDocument/2006/relationships/font" Target="fonts/RobotoCondensedLight-italic.fntdata"/><Relationship Id="rId23" Type="http://schemas.openxmlformats.org/officeDocument/2006/relationships/font" Target="fonts/RobotoCondensed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Condensed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Condensed-bold.fntdata"/><Relationship Id="rId18" Type="http://schemas.openxmlformats.org/officeDocument/2006/relationships/font" Target="fonts/RobotoCondense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dca92e441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dca92e441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ca92e4416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dca92e441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dca92e441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dca92e441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ca92e441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dca92e441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dca92e441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dca92e441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dca92e441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dca92e44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dca92e441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dca92e441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ca92e441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dca92e441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dca92e441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dca92e441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dca92e441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dca92e441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ca92e441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dca92e441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dca92e4416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dca92e441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Condensed Light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-87225" y="-263750"/>
            <a:ext cx="9277200" cy="5566500"/>
          </a:xfrm>
          <a:prstGeom prst="rect">
            <a:avLst/>
          </a:prstGeom>
          <a:solidFill>
            <a:srgbClr val="E4ECF8">
              <a:alpha val="56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 amt="16000"/>
          </a:blip>
          <a:srcRect b="14455" l="27047" r="26821" t="39391"/>
          <a:stretch/>
        </p:blipFill>
        <p:spPr>
          <a:xfrm>
            <a:off x="5491950" y="-55550"/>
            <a:ext cx="3698026" cy="285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1"/>
          <p:cNvPicPr preferRelativeResize="0"/>
          <p:nvPr/>
        </p:nvPicPr>
        <p:blipFill rotWithShape="1">
          <a:blip r:embed="rId3">
            <a:alphaModFix/>
          </a:blip>
          <a:srcRect b="38686" l="0" r="0" t="36325"/>
          <a:stretch/>
        </p:blipFill>
        <p:spPr>
          <a:xfrm>
            <a:off x="7544950" y="4717911"/>
            <a:ext cx="1476198" cy="2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216425" y="569550"/>
            <a:ext cx="4582500" cy="22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66650" y="-194750"/>
            <a:ext cx="3944400" cy="5444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-87225" y="-263750"/>
            <a:ext cx="9277200" cy="5566500"/>
          </a:xfrm>
          <a:prstGeom prst="rect">
            <a:avLst/>
          </a:prstGeom>
          <a:solidFill>
            <a:srgbClr val="E4ECF8">
              <a:alpha val="56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 amt="16000"/>
          </a:blip>
          <a:srcRect b="14455" l="27047" r="26821" t="39391"/>
          <a:stretch/>
        </p:blipFill>
        <p:spPr>
          <a:xfrm>
            <a:off x="5491950" y="-55550"/>
            <a:ext cx="3698026" cy="285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0"/>
          <p:cNvPicPr preferRelativeResize="0"/>
          <p:nvPr/>
        </p:nvPicPr>
        <p:blipFill rotWithShape="1">
          <a:blip r:embed="rId3">
            <a:alphaModFix/>
          </a:blip>
          <a:srcRect b="38686" l="0" r="0" t="36325"/>
          <a:stretch/>
        </p:blipFill>
        <p:spPr>
          <a:xfrm>
            <a:off x="7544950" y="4717911"/>
            <a:ext cx="1476198" cy="2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Condensed"/>
              <a:buNone/>
              <a:defRPr sz="28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0" y="2752983"/>
            <a:ext cx="8520600" cy="10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77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Opioid use disorder is affecting every corner of Arkansas. </a:t>
            </a:r>
            <a:br>
              <a:rPr lang="en" sz="2677"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900"/>
              <a:t>TOGETHER, WE ARE UNITING TO HELP.</a:t>
            </a:r>
            <a:endParaRPr sz="2900"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5903100" y="4503300"/>
            <a:ext cx="2929200" cy="4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480"/>
              <a:t>togetherarkansas.com</a:t>
            </a:r>
            <a:endParaRPr sz="1480"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30520" l="0" r="0" t="30559"/>
          <a:stretch/>
        </p:blipFill>
        <p:spPr>
          <a:xfrm>
            <a:off x="4928068" y="1270849"/>
            <a:ext cx="3889423" cy="116607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191000" y="1431338"/>
            <a:ext cx="723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</a:rPr>
              <a:t>+</a:t>
            </a:r>
            <a:endParaRPr b="1" sz="4400">
              <a:solidFill>
                <a:schemeClr val="lt1"/>
              </a:solidFill>
            </a:endParaRPr>
          </a:p>
        </p:txBody>
      </p:sp>
      <p:cxnSp>
        <p:nvCxnSpPr>
          <p:cNvPr id="66" name="Google Shape;66;p14"/>
          <p:cNvCxnSpPr/>
          <p:nvPr/>
        </p:nvCxnSpPr>
        <p:spPr>
          <a:xfrm>
            <a:off x="405500" y="2594950"/>
            <a:ext cx="8335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idx="4294967295" type="title"/>
          </p:nvPr>
        </p:nvSpPr>
        <p:spPr>
          <a:xfrm>
            <a:off x="311700" y="703865"/>
            <a:ext cx="85206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400">
                <a:solidFill>
                  <a:srgbClr val="1F5CB2"/>
                </a:solidFill>
              </a:rPr>
              <a:t>Q. </a:t>
            </a:r>
            <a:r>
              <a:rPr lang="en" sz="23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CAN I </a:t>
            </a:r>
            <a:r>
              <a:rPr lang="en" sz="2300">
                <a:solidFill>
                  <a:schemeClr val="accent1"/>
                </a:solidFill>
              </a:rPr>
              <a:t>GET IN TROUBLE </a:t>
            </a:r>
            <a:r>
              <a:rPr lang="en" sz="23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IF I COME TO YOU FOR HELP?</a:t>
            </a:r>
            <a:endParaRPr sz="23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3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400">
                <a:solidFill>
                  <a:srgbClr val="1F5CB2"/>
                </a:solidFill>
              </a:rPr>
              <a:t>A</a:t>
            </a:r>
            <a:r>
              <a:rPr lang="en" sz="3400">
                <a:solidFill>
                  <a:srgbClr val="1F5CB2"/>
                </a:solidFill>
              </a:rPr>
              <a:t>.</a:t>
            </a:r>
            <a:r>
              <a:rPr lang="en" sz="3500">
                <a:solidFill>
                  <a:srgbClr val="1F5CB2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Arkansas is 1 of the 40 states exercising the Joshua Ashley-Pauley Act “Good</a:t>
            </a:r>
            <a:r>
              <a:rPr lang="en"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Samaritan” law, which encourages people to seek out medical attention for an overdosing person and for follow-up medical care after Narcan (naloxone) has been administered.</a:t>
            </a:r>
            <a:endParaRPr sz="18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These laws provide immunity from arrest, charge or prosecution for certain controlled substance possession and paraphernalia offenses when a person </a:t>
            </a:r>
            <a:r>
              <a:rPr lang="en"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who is either observing or experiencing an opiate-related overdose calls</a:t>
            </a:r>
            <a:r>
              <a:rPr lang="en"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911 for assistance or seeks medical attention.</a:t>
            </a:r>
            <a:endParaRPr sz="18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5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1262620"/>
            <a:ext cx="8520600" cy="3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</a:rPr>
              <a:t>1-800-662-HELP (4357)</a:t>
            </a:r>
            <a:endParaRPr sz="3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The National Drug Addiction Helpline</a:t>
            </a:r>
            <a:endParaRPr sz="21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</a:rPr>
              <a:t>1-844-763-0198</a:t>
            </a:r>
            <a:endParaRPr sz="3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The Arkansas Mental Health &amp; Addiction Support Line </a:t>
            </a:r>
            <a:endParaRPr sz="4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ctrTitle"/>
          </p:nvPr>
        </p:nvSpPr>
        <p:spPr>
          <a:xfrm>
            <a:off x="311700" y="2782908"/>
            <a:ext cx="8520600" cy="10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77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Opioid</a:t>
            </a:r>
            <a:r>
              <a:rPr lang="en" sz="2677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use disorder is affecting every corner of Arkansas.</a:t>
            </a:r>
            <a:endParaRPr sz="2677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TOGETHER, WE ARE UNITING TO HELP.</a:t>
            </a:r>
            <a:endParaRPr sz="2900"/>
          </a:p>
        </p:txBody>
      </p:sp>
      <p:sp>
        <p:nvSpPr>
          <p:cNvPr id="137" name="Google Shape;137;p25"/>
          <p:cNvSpPr txBox="1"/>
          <p:nvPr>
            <p:ph idx="1" type="subTitle"/>
          </p:nvPr>
        </p:nvSpPr>
        <p:spPr>
          <a:xfrm>
            <a:off x="5903100" y="4503300"/>
            <a:ext cx="2929200" cy="4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480"/>
              <a:t>togetherarkansas.com</a:t>
            </a:r>
            <a:endParaRPr sz="1480"/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 b="30520" l="0" r="0" t="30559"/>
          <a:stretch/>
        </p:blipFill>
        <p:spPr>
          <a:xfrm>
            <a:off x="4928068" y="1270849"/>
            <a:ext cx="3889423" cy="116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4191000" y="1431338"/>
            <a:ext cx="723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</a:rPr>
              <a:t>+</a:t>
            </a:r>
            <a:endParaRPr b="1" sz="4400">
              <a:solidFill>
                <a:schemeClr val="lt1"/>
              </a:solidFill>
            </a:endParaRPr>
          </a:p>
        </p:txBody>
      </p:sp>
      <p:cxnSp>
        <p:nvCxnSpPr>
          <p:cNvPr id="140" name="Google Shape;140;p25"/>
          <p:cNvCxnSpPr/>
          <p:nvPr/>
        </p:nvCxnSpPr>
        <p:spPr>
          <a:xfrm>
            <a:off x="405500" y="2594950"/>
            <a:ext cx="8335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35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ARKANSAS HAS THE </a:t>
            </a:r>
            <a:r>
              <a:rPr lang="en" sz="2350">
                <a:solidFill>
                  <a:srgbClr val="1F5CB2"/>
                </a:solidFill>
              </a:rPr>
              <a:t>2ND HIGHEST</a:t>
            </a:r>
            <a:r>
              <a:rPr lang="en" sz="2350">
                <a:solidFill>
                  <a:schemeClr val="dk1"/>
                </a:solidFill>
              </a:rPr>
              <a:t> </a:t>
            </a:r>
            <a:r>
              <a:rPr lang="en" sz="235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OPIOID USE RATE IN THE NATION</a:t>
            </a:r>
            <a:endParaRPr sz="235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0" t="16583"/>
          <a:stretch/>
        </p:blipFill>
        <p:spPr>
          <a:xfrm>
            <a:off x="0" y="1439025"/>
            <a:ext cx="9158927" cy="370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60458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</a:t>
            </a:r>
            <a:r>
              <a:rPr lang="en" sz="2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pioid use</a:t>
            </a:r>
            <a:r>
              <a:rPr lang="en" sz="2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disorder is affecting businesses </a:t>
            </a:r>
            <a:br>
              <a:rPr lang="en" sz="2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of every kind — </a:t>
            </a:r>
            <a:r>
              <a:rPr lang="en" sz="2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small operations to large </a:t>
            </a:r>
            <a:br>
              <a:rPr lang="en" sz="2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2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corporations — </a:t>
            </a:r>
            <a:r>
              <a:rPr lang="en" sz="2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creating daily challenges for </a:t>
            </a:r>
            <a:br>
              <a:rPr lang="en" sz="2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employers and touching the lives of </a:t>
            </a:r>
            <a:br>
              <a:rPr lang="en" sz="2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employees and their families. </a:t>
            </a:r>
            <a:endParaRPr sz="36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067046" y="62625"/>
            <a:ext cx="1009900" cy="176575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324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226984" y="2081362"/>
            <a:ext cx="8520600" cy="28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More than ever, employers are challenged to find a ready, drug-free workforce, and to help existing employees who are dealing with drug-related issues of their own, or someone they care about. </a:t>
            </a:r>
            <a:endParaRPr sz="24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CRISIS IS </a:t>
            </a:r>
            <a:r>
              <a:rPr lang="en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TOO</a:t>
            </a:r>
            <a:r>
              <a:rPr lang="en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BIG TO GO IT ALONE </a:t>
            </a:r>
            <a:r>
              <a:rPr lang="en"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— it will take all of us.</a:t>
            </a:r>
            <a:endParaRPr sz="42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28891"/>
          <a:stretch/>
        </p:blipFill>
        <p:spPr>
          <a:xfrm>
            <a:off x="2375450" y="223"/>
            <a:ext cx="1615327" cy="153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" y="223"/>
            <a:ext cx="2297887" cy="153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1010" y="-11825"/>
            <a:ext cx="2765588" cy="155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8316" y="223"/>
            <a:ext cx="2215142" cy="1531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963475" y="1163262"/>
            <a:ext cx="7638600" cy="34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800">
                <a:solidFill>
                  <a:schemeClr val="lt1"/>
                </a:solidFill>
              </a:rPr>
              <a:t>THE FACTS:</a:t>
            </a:r>
            <a:endParaRPr sz="38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The number of drug overdose </a:t>
            </a:r>
            <a:r>
              <a:rPr lang="en" sz="1700">
                <a:solidFill>
                  <a:schemeClr val="lt1"/>
                </a:solidFill>
              </a:rPr>
              <a:t>deaths</a:t>
            </a:r>
            <a:r>
              <a:rPr lang="en" sz="1700">
                <a:solidFill>
                  <a:schemeClr val="lt1"/>
                </a:solidFill>
              </a:rPr>
              <a:t> </a:t>
            </a:r>
            <a:r>
              <a:rPr b="1" lang="en" sz="1700">
                <a:solidFill>
                  <a:schemeClr val="lt1"/>
                </a:solidFill>
              </a:rPr>
              <a:t>increased by nearly 30%</a:t>
            </a:r>
            <a:r>
              <a:rPr lang="en" sz="1700">
                <a:solidFill>
                  <a:schemeClr val="lt1"/>
                </a:solidFill>
              </a:rPr>
              <a:t> from </a:t>
            </a:r>
            <a:br>
              <a:rPr lang="en" sz="1700">
                <a:solidFill>
                  <a:schemeClr val="lt1"/>
                </a:solidFill>
              </a:rPr>
            </a:br>
            <a:r>
              <a:rPr lang="en" sz="1700">
                <a:solidFill>
                  <a:schemeClr val="lt1"/>
                </a:solidFill>
              </a:rPr>
              <a:t>2019 to 2020 and has quintupled since 1999.</a:t>
            </a:r>
            <a:endParaRPr sz="1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Nearly </a:t>
            </a:r>
            <a:r>
              <a:rPr b="1" lang="en" sz="1700">
                <a:solidFill>
                  <a:schemeClr val="lt1"/>
                </a:solidFill>
              </a:rPr>
              <a:t>75%</a:t>
            </a:r>
            <a:r>
              <a:rPr lang="en" sz="1700">
                <a:solidFill>
                  <a:schemeClr val="lt1"/>
                </a:solidFill>
              </a:rPr>
              <a:t> of the 91,799 drug overdose deaths in 2020 </a:t>
            </a:r>
            <a:r>
              <a:rPr b="1" lang="en" sz="1700">
                <a:solidFill>
                  <a:schemeClr val="lt1"/>
                </a:solidFill>
              </a:rPr>
              <a:t>involved an opioid.</a:t>
            </a:r>
            <a:endParaRPr b="1" sz="1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b="1" lang="en" sz="1700">
                <a:solidFill>
                  <a:schemeClr val="lt1"/>
                </a:solidFill>
              </a:rPr>
              <a:t>187 people die</a:t>
            </a:r>
            <a:r>
              <a:rPr lang="en" sz="1700">
                <a:solidFill>
                  <a:schemeClr val="lt1"/>
                </a:solidFill>
              </a:rPr>
              <a:t> from op</a:t>
            </a:r>
            <a:r>
              <a:rPr lang="en" sz="1700">
                <a:solidFill>
                  <a:schemeClr val="lt1"/>
                </a:solidFill>
              </a:rPr>
              <a:t>ioid overdose</a:t>
            </a:r>
            <a:r>
              <a:rPr lang="en" sz="1700">
                <a:solidFill>
                  <a:schemeClr val="lt1"/>
                </a:solidFill>
              </a:rPr>
              <a:t> every day.</a:t>
            </a:r>
            <a:endParaRPr sz="1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Arkansas has the</a:t>
            </a:r>
            <a:r>
              <a:rPr b="1" lang="en" sz="1700">
                <a:solidFill>
                  <a:schemeClr val="lt1"/>
                </a:solidFill>
              </a:rPr>
              <a:t> 2nd highest opioid use rate</a:t>
            </a:r>
            <a:r>
              <a:rPr lang="en" sz="1700">
                <a:solidFill>
                  <a:schemeClr val="lt1"/>
                </a:solidFill>
              </a:rPr>
              <a:t> in the nation.</a:t>
            </a:r>
            <a:endParaRPr sz="1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067046" y="84201"/>
            <a:ext cx="1009900" cy="176575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324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-11097" y="655086"/>
            <a:ext cx="9144000" cy="3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</a:rPr>
              <a:t>THE SOLUTION</a:t>
            </a:r>
            <a:r>
              <a:rPr lang="en" sz="2700">
                <a:solidFill>
                  <a:schemeClr val="lt1"/>
                </a:solidFill>
              </a:rPr>
              <a:t> </a:t>
            </a:r>
            <a:br>
              <a:rPr lang="en" sz="2700">
                <a:solidFill>
                  <a:schemeClr val="lt1"/>
                </a:solidFill>
              </a:rPr>
            </a:br>
            <a:endParaRPr sz="2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Partnership + Supplying Narcan on site.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br>
              <a:rPr lang="en" sz="27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As a member of the Together Arkansas coalition, this means </a:t>
            </a:r>
            <a:b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we have Narcan on site and available to you, if you need it. </a:t>
            </a:r>
            <a:endParaRPr sz="59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6472" l="0" r="0" t="10125"/>
          <a:stretch/>
        </p:blipFill>
        <p:spPr>
          <a:xfrm>
            <a:off x="3664370" y="1252467"/>
            <a:ext cx="1789425" cy="1492449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3120000" dist="1143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992777" y="876600"/>
            <a:ext cx="4638600" cy="3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NARCAN?</a:t>
            </a:r>
            <a:endParaRPr sz="38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Narcan (Naloxone) is an</a:t>
            </a:r>
            <a:br>
              <a:rPr lang="en" sz="2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FDA approved medication </a:t>
            </a:r>
            <a:br>
              <a:rPr lang="en" sz="2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designed to rapidly </a:t>
            </a:r>
            <a:br>
              <a:rPr lang="en" sz="2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reverse opioid </a:t>
            </a:r>
            <a:br>
              <a:rPr lang="en" sz="2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en" sz="2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overdose.</a:t>
            </a:r>
            <a:endParaRPr sz="41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0" l="34470" r="16166" t="0"/>
          <a:stretch/>
        </p:blipFill>
        <p:spPr>
          <a:xfrm>
            <a:off x="0" y="274275"/>
            <a:ext cx="4270851" cy="48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6472" l="0" r="0" t="10125"/>
          <a:stretch/>
        </p:blipFill>
        <p:spPr>
          <a:xfrm>
            <a:off x="518575" y="703600"/>
            <a:ext cx="1362550" cy="1136449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3120000" dist="114300">
              <a:srgbClr val="000000">
                <a:alpha val="20000"/>
              </a:srgbClr>
            </a:outerShdw>
          </a:effectLst>
        </p:spPr>
      </p:pic>
      <p:sp>
        <p:nvSpPr>
          <p:cNvPr id="111" name="Google Shape;111;p21"/>
          <p:cNvSpPr txBox="1"/>
          <p:nvPr>
            <p:ph type="title"/>
          </p:nvPr>
        </p:nvSpPr>
        <p:spPr>
          <a:xfrm>
            <a:off x="810200" y="1951181"/>
            <a:ext cx="7638600" cy="23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</a:rPr>
              <a:t>Under current Arkansas law</a:t>
            </a:r>
            <a:r>
              <a:rPr lang="en" sz="2900">
                <a:solidFill>
                  <a:schemeClr val="lt1"/>
                </a:solidFill>
              </a:rPr>
              <a:t>, </a:t>
            </a:r>
            <a:r>
              <a:rPr lang="en" sz="2900">
                <a:solidFill>
                  <a:schemeClr val="lt1"/>
                </a:solidFill>
              </a:rPr>
              <a:t>Narcan</a:t>
            </a:r>
            <a:r>
              <a:rPr lang="en" sz="2900">
                <a:solidFill>
                  <a:schemeClr val="lt1"/>
                </a:solidFill>
              </a:rPr>
              <a:t> is available to anyone with concern about opioid overdose. </a:t>
            </a:r>
            <a:r>
              <a:rPr lang="en" sz="2900">
                <a:solidFill>
                  <a:schemeClr val="lt1"/>
                </a:solidFill>
              </a:rPr>
              <a:t>Contact your pharmacist for more information </a:t>
            </a:r>
            <a:br>
              <a:rPr lang="en" sz="2900">
                <a:solidFill>
                  <a:schemeClr val="lt1"/>
                </a:solidFill>
              </a:rPr>
            </a:br>
            <a:r>
              <a:rPr lang="en" sz="2900">
                <a:solidFill>
                  <a:schemeClr val="lt1"/>
                </a:solidFill>
              </a:rPr>
              <a:t>about Narcan dispensers.</a:t>
            </a:r>
            <a:endParaRPr sz="3800">
              <a:solidFill>
                <a:schemeClr val="lt1"/>
              </a:solidFill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6472" l="0" r="0" t="10125"/>
          <a:stretch/>
        </p:blipFill>
        <p:spPr>
          <a:xfrm>
            <a:off x="1714367" y="703600"/>
            <a:ext cx="1362550" cy="1136449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3120000" dist="114300">
              <a:srgbClr val="000000">
                <a:alpha val="20000"/>
              </a:srgbClr>
            </a:outerShdw>
          </a:effectLst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b="6472" l="0" r="0" t="10125"/>
          <a:stretch/>
        </p:blipFill>
        <p:spPr>
          <a:xfrm>
            <a:off x="2880437" y="703600"/>
            <a:ext cx="1362550" cy="1136449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3120000" dist="114300">
              <a:srgbClr val="000000">
                <a:alpha val="20000"/>
              </a:srgbClr>
            </a:outerShdw>
          </a:effectLst>
        </p:spPr>
      </p:pic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6472" l="0" r="0" t="10125"/>
          <a:stretch/>
        </p:blipFill>
        <p:spPr>
          <a:xfrm>
            <a:off x="4088800" y="703600"/>
            <a:ext cx="1362550" cy="1136449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3120000" dist="114300">
              <a:srgbClr val="000000">
                <a:alpha val="20000"/>
              </a:srgbClr>
            </a:outerShdw>
          </a:effectLst>
        </p:spPr>
      </p:pic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b="6472" l="0" r="0" t="10125"/>
          <a:stretch/>
        </p:blipFill>
        <p:spPr>
          <a:xfrm>
            <a:off x="5306987" y="703600"/>
            <a:ext cx="1362550" cy="1136449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3120000" dist="114300">
              <a:srgbClr val="000000">
                <a:alpha val="20000"/>
              </a:srgbClr>
            </a:outerShdw>
          </a:effectLst>
        </p:spPr>
      </p:pic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6472" l="0" r="0" t="10125"/>
          <a:stretch/>
        </p:blipFill>
        <p:spPr>
          <a:xfrm>
            <a:off x="6591550" y="703600"/>
            <a:ext cx="1362550" cy="1136449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3120000" dist="1143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4294967295" type="title"/>
          </p:nvPr>
        </p:nvSpPr>
        <p:spPr>
          <a:xfrm>
            <a:off x="311700" y="703865"/>
            <a:ext cx="85206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400">
                <a:solidFill>
                  <a:srgbClr val="1F5CB2"/>
                </a:solidFill>
              </a:rPr>
              <a:t>Q. </a:t>
            </a:r>
            <a:r>
              <a:rPr lang="en" sz="23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HOW DO I ADMINISTER </a:t>
            </a:r>
            <a:r>
              <a:rPr lang="en" sz="2300">
                <a:solidFill>
                  <a:schemeClr val="accent1"/>
                </a:solidFill>
              </a:rPr>
              <a:t>NARCAN</a:t>
            </a:r>
            <a:r>
              <a:rPr lang="en" sz="23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?</a:t>
            </a:r>
            <a:endParaRPr sz="23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3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400">
                <a:solidFill>
                  <a:srgbClr val="1F5CB2"/>
                </a:solidFill>
              </a:rPr>
              <a:t>A.</a:t>
            </a:r>
            <a:r>
              <a:rPr lang="en" sz="3500">
                <a:solidFill>
                  <a:srgbClr val="1F5CB2"/>
                </a:solidFill>
              </a:rPr>
              <a:t> </a:t>
            </a:r>
            <a:r>
              <a:rPr b="1" lang="en" sz="1900">
                <a:solidFill>
                  <a:srgbClr val="1F5CB2"/>
                </a:solidFill>
              </a:rPr>
              <a:t>PEEL </a:t>
            </a:r>
            <a:r>
              <a:rPr lang="en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back the package to remove the device. Hold the device with your thumb 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on the bottom of the plunger and two fingers on the nozzle.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900">
                <a:solidFill>
                  <a:srgbClr val="1F5CB2"/>
                </a:solidFill>
              </a:rPr>
              <a:t>PLACE</a:t>
            </a:r>
            <a:r>
              <a:rPr lang="en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and hold the tip of the nozzle in either nostril until your fingers touch the bottom of the patient’s nose.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900">
                <a:solidFill>
                  <a:srgbClr val="1F5CB2"/>
                </a:solidFill>
              </a:rPr>
              <a:t>PRESS</a:t>
            </a:r>
            <a:r>
              <a:rPr lang="en" sz="1900">
                <a:solidFill>
                  <a:srgbClr val="1F5CB2"/>
                </a:solidFill>
              </a:rPr>
              <a:t> </a:t>
            </a:r>
            <a:r>
              <a:rPr lang="en" sz="1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the plunger firmly to release the dose into the patient’s nose.</a:t>
            </a:r>
            <a:endParaRPr sz="1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5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5BB3"/>
      </a:accent1>
      <a:accent2>
        <a:srgbClr val="E36F2C"/>
      </a:accent2>
      <a:accent3>
        <a:srgbClr val="4EB6B6"/>
      </a:accent3>
      <a:accent4>
        <a:srgbClr val="333333"/>
      </a:accent4>
      <a:accent5>
        <a:srgbClr val="B4C7E3"/>
      </a:accent5>
      <a:accent6>
        <a:srgbClr val="B0E6E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